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8" r:id="rId6"/>
    <p:sldId id="269" r:id="rId7"/>
    <p:sldId id="271" r:id="rId8"/>
    <p:sldId id="264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94"/>
  </p:normalViewPr>
  <p:slideViewPr>
    <p:cSldViewPr snapToGrid="0">
      <p:cViewPr varScale="1">
        <p:scale>
          <a:sx n="121" d="100"/>
          <a:sy n="12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8E770-EBD9-DE4A-A05A-688E2B57C249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77CF-3ED2-3D42-A759-6BA0D347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12/5/22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836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22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59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12/5/22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448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70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4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1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815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392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28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8" r:id="rId6"/>
    <p:sldLayoutId id="2147483793" r:id="rId7"/>
    <p:sldLayoutId id="2147483794" r:id="rId8"/>
    <p:sldLayoutId id="2147483795" r:id="rId9"/>
    <p:sldLayoutId id="2147483797" r:id="rId10"/>
    <p:sldLayoutId id="21474837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mking00@gmail.com?subject=SIR%20Market%20Penetration%20Stud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9511E-A132-7F74-1715-40C1EE7A6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89788"/>
            <a:ext cx="5092648" cy="25109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Lato" panose="020F0502020204030203" pitchFamily="34" charset="77"/>
              </a:rPr>
              <a:t>Assessing Market Penetration to Drive Business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7173E-053A-8818-1C5A-428125B4A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4884481" cy="2058352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Kevin King PBS </a:t>
            </a:r>
          </a:p>
          <a:p>
            <a:r>
              <a:rPr lang="en-US" dirty="0">
                <a:latin typeface="Lato" panose="020F0502020204030203" pitchFamily="34" charset="77"/>
              </a:rPr>
              <a:t>Branch 95 (El Dorado Hills)</a:t>
            </a:r>
          </a:p>
          <a:p>
            <a:r>
              <a:rPr lang="en-US" dirty="0">
                <a:latin typeface="Lato" panose="020F0502020204030203" pitchFamily="34" charset="77"/>
              </a:rPr>
              <a:t>December 8, 2022</a:t>
            </a:r>
          </a:p>
        </p:txBody>
      </p:sp>
      <p:grpSp>
        <p:nvGrpSpPr>
          <p:cNvPr id="27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8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EAE166A2-C183-EE27-3A26-CAB409597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0" r="28600" b="-2"/>
          <a:stretch/>
        </p:blipFill>
        <p:spPr>
          <a:xfrm>
            <a:off x="6569001" y="589788"/>
            <a:ext cx="4468830" cy="5678424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65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FF8B-6A15-1A82-7E3D-EA508522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2838-8223-FC1C-81C1-394BC358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SIR has seen a steady decline in the number of branches over the years</a:t>
            </a:r>
          </a:p>
          <a:p>
            <a:r>
              <a:rPr lang="en-US" dirty="0">
                <a:latin typeface="Lato" panose="020F0502020204030203" pitchFamily="34" charset="77"/>
              </a:rPr>
              <a:t>Each branch closure has the potential for a permanent loss of members</a:t>
            </a:r>
          </a:p>
          <a:p>
            <a:r>
              <a:rPr lang="en-US" dirty="0">
                <a:latin typeface="Lato" panose="020F0502020204030203" pitchFamily="34" charset="77"/>
              </a:rPr>
              <a:t>Numerous new programs and tools designed to reverse course are helpful and necessary but may not have a timely and impactful effect on membership numbers</a:t>
            </a:r>
          </a:p>
          <a:p>
            <a:r>
              <a:rPr lang="en-US" dirty="0">
                <a:latin typeface="Lato" panose="020F0502020204030203" pitchFamily="34" charset="77"/>
              </a:rPr>
              <a:t>Branch sustainability and growth depends on a new set of market-oriented processes and tools </a:t>
            </a:r>
          </a:p>
          <a:p>
            <a:r>
              <a:rPr lang="en-US" dirty="0">
                <a:latin typeface="Lato" panose="020F0502020204030203" pitchFamily="34" charset="77"/>
              </a:rPr>
              <a:t>These same processes and tools may also help decisionmakers in identifying areas for new branch locations</a:t>
            </a:r>
          </a:p>
          <a:p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364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B341-4764-EBAF-4B5D-C3670FEC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Common Reasons Why Branches Fail and </a:t>
            </a: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</a:rPr>
              <a:t>Associated Remedies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F8E83-B364-9710-CC00-D3A5A033B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Lato" panose="020F0502020204030203" pitchFamily="34" charset="77"/>
              </a:rPr>
              <a:t>Declining membership over an extended period of time (from a 2013 study) – </a:t>
            </a: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</a:rPr>
              <a:t>eliminated requirement to be retired and lowered age to 50; branding; social media (Facebook);  community service; marketing/publicity campaigns; potentially allowing women to join</a:t>
            </a:r>
          </a:p>
          <a:p>
            <a:r>
              <a:rPr lang="en-US" dirty="0">
                <a:latin typeface="Lato" panose="020F0502020204030203" pitchFamily="34" charset="77"/>
              </a:rPr>
              <a:t>Too few activities – </a:t>
            </a: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</a:rPr>
              <a:t>State Activities Chairman is actively involved in assisting branches in developing new activities and/or promoting shared activities with nearby branches</a:t>
            </a:r>
          </a:p>
          <a:p>
            <a:r>
              <a:rPr lang="en-US" dirty="0">
                <a:latin typeface="Lato" panose="020F0502020204030203" pitchFamily="34" charset="77"/>
              </a:rPr>
              <a:t>Attrition due to the aging of our branch members – </a:t>
            </a: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</a:rPr>
              <a:t>lowering age; allowing women</a:t>
            </a:r>
          </a:p>
          <a:p>
            <a:r>
              <a:rPr lang="en-US" dirty="0">
                <a:latin typeface="Lato" panose="020F0502020204030203" pitchFamily="34" charset="77"/>
              </a:rPr>
              <a:t>Uninteresting monthly programs – </a:t>
            </a: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</a:rPr>
              <a:t>implementation of statewide Speakers Exchange</a:t>
            </a:r>
          </a:p>
          <a:p>
            <a:r>
              <a:rPr lang="en-US" dirty="0">
                <a:latin typeface="Lato" panose="020F0502020204030203" pitchFamily="34" charset="77"/>
              </a:rPr>
              <a:t>Lack of volunteers to fill key positions – </a:t>
            </a: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</a:rPr>
              <a:t>expanded training program; new Account Representative replacing Regional Directors and Area Governors</a:t>
            </a:r>
          </a:p>
        </p:txBody>
      </p:sp>
    </p:spTree>
    <p:extLst>
      <p:ext uri="{BB962C8B-B14F-4D97-AF65-F5344CB8AC3E}">
        <p14:creationId xmlns:p14="http://schemas.microsoft.com/office/powerpoint/2010/main" val="73697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1030-AA57-6B8A-25F2-14700F06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Overview of the Market Penetration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6A2C1-BD63-D5DC-F34E-F3818460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Lato" panose="020F0502020204030203" pitchFamily="34" charset="77"/>
              </a:rPr>
              <a:t>17 branches (8 East Bay branches along the 24 - 680 corridors, 5 in the Sacramento region, 2 North Bay, 1 Peninsula and 1 Central Valley) were examined using the State Roster dated 10/31/22 and membership data from Constant Contact as of 11/2022</a:t>
            </a:r>
          </a:p>
          <a:p>
            <a:r>
              <a:rPr lang="en-US" dirty="0">
                <a:latin typeface="Lato" panose="020F0502020204030203" pitchFamily="34" charset="77"/>
              </a:rPr>
              <a:t>To determine where a branch drew a majority of its members, zip codes for the top 80% of branch members were captured using Constant Contact data</a:t>
            </a:r>
          </a:p>
          <a:p>
            <a:r>
              <a:rPr lang="en-US" dirty="0">
                <a:latin typeface="Lato" panose="020F0502020204030203" pitchFamily="34" charset="77"/>
              </a:rPr>
              <a:t>The pool of potential members was determined by accumulating the number of men 50+ (the pool of potential members) from those zip codes using readily available online data</a:t>
            </a:r>
          </a:p>
          <a:p>
            <a:r>
              <a:rPr lang="en-US" dirty="0">
                <a:latin typeface="Lato" panose="020F0502020204030203" pitchFamily="34" charset="77"/>
              </a:rPr>
              <a:t>A branch's market penetration was calculated by dividing its current membership by the pool of potential members</a:t>
            </a:r>
          </a:p>
          <a:p>
            <a:r>
              <a:rPr lang="en-US" dirty="0">
                <a:latin typeface="Lato" panose="020F0502020204030203" pitchFamily="34" charset="77"/>
              </a:rPr>
              <a:t>Based on zip code, market participation was also calculated by dividing the sum of members across multiple branches having that zip code by the pool of potential members</a:t>
            </a:r>
          </a:p>
          <a:p>
            <a:endParaRPr lang="en-US" dirty="0">
              <a:latin typeface="Lato" panose="020F05020202040302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5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1030-AA57-6B8A-25F2-14700F06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Summary of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6A2C1-BD63-D5DC-F34E-F3818460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Lato" panose="020F0502020204030203" pitchFamily="34" charset="77"/>
              </a:rPr>
              <a:t>A typical branch, attracts less than 1% of men 50+ from the zip codes in which it draws the majority of its members; the average for all branches in the study was 0.5% or 1 member for every 200 eligible men</a:t>
            </a:r>
          </a:p>
          <a:p>
            <a:r>
              <a:rPr lang="en-US" dirty="0">
                <a:latin typeface="Lato" panose="020F0502020204030203" pitchFamily="34" charset="77"/>
              </a:rPr>
              <a:t>Branches with the highest market penetration (1.4% - 2.4% which included 4 of the 17 branches studied) attracted only 3-5 members for every 200 eligible men</a:t>
            </a:r>
          </a:p>
          <a:p>
            <a:r>
              <a:rPr lang="en-US" dirty="0">
                <a:latin typeface="Lato" panose="020F0502020204030203" pitchFamily="34" charset="77"/>
              </a:rPr>
              <a:t>Nearly 400,000 men aged 50+ live in 80 zip codes from which all branches in my study draw the majority of their 2,300 members for a market penetration, based on zip code, of 0.6%</a:t>
            </a:r>
          </a:p>
          <a:p>
            <a:r>
              <a:rPr lang="en-US" dirty="0">
                <a:latin typeface="Lato" panose="020F0502020204030203" pitchFamily="34" charset="77"/>
              </a:rPr>
              <a:t>The zip code with the highest market penetration (94598 in Walnut Creek) accounted for 197 members spread across the four branches in the Walnut Creek-Concord area;  the pool of men 50+ from this zip code is 5,312  for a market penetration of 3.7%  or approximately 7 members for every 200 men; only 16 of 80 zip codes had market penetrations greater than 1.0%</a:t>
            </a:r>
          </a:p>
          <a:p>
            <a:endParaRPr lang="en-US" dirty="0">
              <a:latin typeface="Lato" panose="020F0502020204030203" pitchFamily="34" charset="77"/>
            </a:endParaRPr>
          </a:p>
          <a:p>
            <a:endParaRPr lang="en-US" dirty="0">
              <a:latin typeface="Lato" panose="020F05020202040302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1030-AA57-6B8A-25F2-14700F06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What’s It All Mean?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6A2C1-BD63-D5DC-F34E-F3818460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10730862" cy="354904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Lato" panose="020F0502020204030203" pitchFamily="34" charset="77"/>
              </a:rPr>
              <a:t>There’s a </a:t>
            </a:r>
            <a:r>
              <a:rPr lang="en-US" b="1" u="sng" dirty="0">
                <a:latin typeface="Lato" panose="020F0502020204030203" pitchFamily="34" charset="77"/>
              </a:rPr>
              <a:t>huge</a:t>
            </a:r>
            <a:r>
              <a:rPr lang="en-US" b="1" dirty="0">
                <a:latin typeface="Lato" panose="020F0502020204030203" pitchFamily="34" charset="77"/>
              </a:rPr>
              <a:t>, untapped pool of potential members</a:t>
            </a:r>
          </a:p>
          <a:p>
            <a:r>
              <a:rPr lang="en-US" dirty="0">
                <a:latin typeface="Lato" panose="020F0502020204030203" pitchFamily="34" charset="77"/>
              </a:rPr>
              <a:t>We need to better understand the key differentiators of branches or zip codes whose market penetration is higher than 1% and why 1% seems to be a ceiling for the majority of branches studied. Some factors </a:t>
            </a:r>
            <a:r>
              <a:rPr lang="en-US" u="sng" dirty="0">
                <a:latin typeface="Lato" panose="020F0502020204030203" pitchFamily="34" charset="77"/>
              </a:rPr>
              <a:t>may</a:t>
            </a:r>
            <a:r>
              <a:rPr lang="en-US" dirty="0">
                <a:latin typeface="Lato" panose="020F0502020204030203" pitchFamily="34" charset="77"/>
              </a:rPr>
              <a:t> include:</a:t>
            </a:r>
          </a:p>
          <a:p>
            <a:r>
              <a:rPr lang="en-US" dirty="0">
                <a:latin typeface="Lato" panose="020F0502020204030203" pitchFamily="34" charset="77"/>
              </a:rPr>
              <a:t>	Geographically concentrated vs. diverse, as determined by number of zip codes a branch draws from</a:t>
            </a:r>
          </a:p>
          <a:p>
            <a:r>
              <a:rPr lang="en-US" dirty="0">
                <a:latin typeface="Lato" panose="020F0502020204030203" pitchFamily="34" charset="77"/>
              </a:rPr>
              <a:t>	Having a common interest such as boating or RVing to build off of</a:t>
            </a:r>
          </a:p>
          <a:p>
            <a:r>
              <a:rPr lang="en-US" dirty="0">
                <a:latin typeface="Lato" panose="020F0502020204030203" pitchFamily="34" charset="77"/>
              </a:rPr>
              <a:t>Being big and having a lot of activities does not seem to be enough as many of our branches with 180+ members still only had market penetrations in the 0.4% - 0.7% range </a:t>
            </a:r>
          </a:p>
          <a:p>
            <a:r>
              <a:rPr lang="en-US" dirty="0">
                <a:latin typeface="Lato" panose="020F0502020204030203" pitchFamily="34" charset="77"/>
              </a:rPr>
              <a:t>A small branch with very few activities can have a high market penetration (2.4%) if they are in a unique geographical area and/or have built their branch around a common interest such as golf, boating, RVing, </a:t>
            </a:r>
            <a:r>
              <a:rPr lang="en-US" i="1" dirty="0">
                <a:latin typeface="Lato" panose="020F0502020204030203" pitchFamily="34" charset="77"/>
              </a:rPr>
              <a:t>etc. </a:t>
            </a:r>
          </a:p>
          <a:p>
            <a:r>
              <a:rPr lang="en-US" dirty="0">
                <a:latin typeface="Lato" panose="020F0502020204030203" pitchFamily="34" charset="77"/>
              </a:rPr>
              <a:t>Available processes and tools to attract new members may not be enough; coordinated branch and State marketing/publicity and other processes/tools may be required to increase SIR overall market penetration</a:t>
            </a:r>
          </a:p>
          <a:p>
            <a:endParaRPr lang="en-US" dirty="0">
              <a:latin typeface="Lato" panose="020F0502020204030203" pitchFamily="34" charset="77"/>
            </a:endParaRPr>
          </a:p>
          <a:p>
            <a:endParaRPr lang="en-US" dirty="0">
              <a:latin typeface="Lato" panose="020F05020202040302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CD5F-656B-9B31-E82F-C3E6CEA3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Open Questions for 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810D-784F-AE87-ED9E-0048B264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9784931" cy="354904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Lato" panose="020F0502020204030203" pitchFamily="34" charset="77"/>
              </a:rPr>
              <a:t>Should market penetration be added to the list of why branches fail? </a:t>
            </a:r>
          </a:p>
          <a:p>
            <a:r>
              <a:rPr lang="en-US" dirty="0">
                <a:latin typeface="Lato" panose="020F0502020204030203" pitchFamily="34" charset="77"/>
              </a:rPr>
              <a:t>What’s a reasonable market penetration goal against which a branch will be measured?</a:t>
            </a:r>
          </a:p>
          <a:p>
            <a:r>
              <a:rPr lang="en-US" dirty="0">
                <a:latin typeface="Lato" panose="020F0502020204030203" pitchFamily="34" charset="77"/>
              </a:rPr>
              <a:t>What does a branch’s market penetration say about its overall health?  When is State assistance or intervention required? </a:t>
            </a:r>
          </a:p>
          <a:p>
            <a:r>
              <a:rPr lang="en-US" dirty="0">
                <a:latin typeface="Lato" panose="020F0502020204030203" pitchFamily="34" charset="77"/>
              </a:rPr>
              <a:t>What branch and State processes/tools/programs are currently in place or need to be developed to increase a branch’s and SIR’s overall market penetration?</a:t>
            </a:r>
          </a:p>
          <a:p>
            <a:r>
              <a:rPr lang="en-US" dirty="0">
                <a:latin typeface="Lato" panose="020F0502020204030203" pitchFamily="34" charset="77"/>
              </a:rPr>
              <a:t>What potential branch size is sufficient to approve a new branch or should State assist an existing, nearby branch in extending their marketing/publicity to recruit in that area?</a:t>
            </a:r>
          </a:p>
          <a:p>
            <a:r>
              <a:rPr lang="en-US" dirty="0">
                <a:latin typeface="Lato" panose="020F0502020204030203" pitchFamily="34" charset="77"/>
              </a:rPr>
              <a:t>What is the membership growth potential of expanding the SIR footprint into Southern California?</a:t>
            </a:r>
          </a:p>
        </p:txBody>
      </p:sp>
    </p:spTree>
    <p:extLst>
      <p:ext uri="{BB962C8B-B14F-4D97-AF65-F5344CB8AC3E}">
        <p14:creationId xmlns:p14="http://schemas.microsoft.com/office/powerpoint/2010/main" val="187690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9D1A-4B37-E41F-FCF7-E27F511D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Underserved Cities with a Potential of Generating Membership Growth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AC675-7DEC-A83F-828E-F280DBB2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09" y="2422688"/>
            <a:ext cx="4424578" cy="43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CD5F-656B-9B31-E82F-C3E6CEA3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810D-784F-AE87-ED9E-0048B2646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77"/>
              </a:rPr>
              <a:t>Q &amp; A</a:t>
            </a:r>
          </a:p>
          <a:p>
            <a:r>
              <a:rPr lang="en-US" dirty="0">
                <a:latin typeface="Lato" panose="020F0502020204030203" pitchFamily="34" charset="77"/>
              </a:rPr>
              <a:t>For more information about this analysis or additional results for your branch, contact Kevin King at </a:t>
            </a:r>
            <a:r>
              <a:rPr lang="en-US" dirty="0">
                <a:solidFill>
                  <a:srgbClr val="0070C0"/>
                </a:solidFill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kmking00@gmail.com</a:t>
            </a:r>
            <a:endParaRPr lang="en-US" dirty="0">
              <a:solidFill>
                <a:srgbClr val="0070C0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3642314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941</Words>
  <Application>Microsoft Macintosh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Avenir Next LT Pro Light</vt:lpstr>
      <vt:lpstr>Calibri</vt:lpstr>
      <vt:lpstr>Georgia Pro Semibold</vt:lpstr>
      <vt:lpstr>Lato</vt:lpstr>
      <vt:lpstr>RocaVTI</vt:lpstr>
      <vt:lpstr>Assessing Market Penetration to Drive Business Outcomes</vt:lpstr>
      <vt:lpstr>Background</vt:lpstr>
      <vt:lpstr>Common Reasons Why Branches Fail and Associated Remedies</vt:lpstr>
      <vt:lpstr>Overview of the Market Penetration Analysis</vt:lpstr>
      <vt:lpstr>Summary of the Results</vt:lpstr>
      <vt:lpstr>What’s It All Mean?</vt:lpstr>
      <vt:lpstr>Open Questions for Further Discussion</vt:lpstr>
      <vt:lpstr>Underserved Cities with a Potential of Generating Membership Growth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Market Penetration to Drive Business Outcomes</dc:title>
  <dc:creator>Kevin King</dc:creator>
  <cp:lastModifiedBy>Kevin King</cp:lastModifiedBy>
  <cp:revision>23</cp:revision>
  <cp:lastPrinted>2022-12-05T04:39:57Z</cp:lastPrinted>
  <dcterms:created xsi:type="dcterms:W3CDTF">2022-12-04T00:09:23Z</dcterms:created>
  <dcterms:modified xsi:type="dcterms:W3CDTF">2022-12-05T18:28:50Z</dcterms:modified>
</cp:coreProperties>
</file>